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19202400"/>
  <p:notesSz cx="32461200" cy="1874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">
          <p15:clr>
            <a:srgbClr val="A4A3A4"/>
          </p15:clr>
        </p15:guide>
        <p15:guide id="2" pos="11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6699"/>
    <a:srgbClr val="6699FF"/>
    <a:srgbClr val="FFFFCC"/>
    <a:srgbClr val="800000"/>
    <a:srgbClr val="F4C600"/>
    <a:srgbClr val="E4B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03" autoAdjust="0"/>
  </p:normalViewPr>
  <p:slideViewPr>
    <p:cSldViewPr>
      <p:cViewPr varScale="1">
        <p:scale>
          <a:sx n="30" d="100"/>
          <a:sy n="30" d="100"/>
        </p:scale>
        <p:origin x="715" y="67"/>
      </p:cViewPr>
      <p:guideLst>
        <p:guide orient="horz" pos="649"/>
        <p:guide pos="110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84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1055" tIns="145528" rIns="291055" bIns="145528" numCol="1" anchor="t" anchorCtr="0" compatLnSpc="1">
            <a:prstTxWarp prst="textNoShape">
              <a:avLst/>
            </a:prstTxWarp>
          </a:bodyPr>
          <a:lstStyle>
            <a:lvl1pPr defTabSz="2908300" eaLnBrk="1" hangingPunct="1">
              <a:defRPr sz="40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392775" y="0"/>
            <a:ext cx="140684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1055" tIns="145528" rIns="291055" bIns="145528" numCol="1" anchor="t" anchorCtr="0" compatLnSpc="1">
            <a:prstTxWarp prst="textNoShape">
              <a:avLst/>
            </a:prstTxWarp>
          </a:bodyPr>
          <a:lstStyle>
            <a:lvl1pPr algn="r" defTabSz="2908300" eaLnBrk="1" hangingPunct="1">
              <a:defRPr sz="40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7700625"/>
            <a:ext cx="140684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1055" tIns="145528" rIns="291055" bIns="145528" numCol="1" anchor="b" anchorCtr="0" compatLnSpc="1">
            <a:prstTxWarp prst="textNoShape">
              <a:avLst/>
            </a:prstTxWarp>
          </a:bodyPr>
          <a:lstStyle>
            <a:lvl1pPr defTabSz="2908300" eaLnBrk="1" hangingPunct="1">
              <a:defRPr sz="40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392775" y="17700625"/>
            <a:ext cx="140684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1055" tIns="145528" rIns="291055" bIns="145528" numCol="1" anchor="b" anchorCtr="0" compatLnSpc="1">
            <a:prstTxWarp prst="textNoShape">
              <a:avLst/>
            </a:prstTxWarp>
          </a:bodyPr>
          <a:lstStyle>
            <a:lvl1pPr algn="r" defTabSz="2908300" eaLnBrk="1" hangingPunct="1">
              <a:defRPr sz="4000"/>
            </a:lvl1pPr>
          </a:lstStyle>
          <a:p>
            <a:fld id="{813C51A8-AB5F-43DB-B443-261EB7117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91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939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6425" y="0"/>
            <a:ext cx="14066838" cy="939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B102E37-78CF-4014-94AE-4D9E800DCB0C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07700" y="2343150"/>
            <a:ext cx="10845800" cy="6326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438" y="9021763"/>
            <a:ext cx="25968325" cy="7380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7805400"/>
            <a:ext cx="14066838" cy="939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6425" y="17805400"/>
            <a:ext cx="14066838" cy="939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6C43D1-A82B-446A-BA71-5E22E6CA8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854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079FDF-B8DD-4E71-B862-D1950B90D8F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272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5965825"/>
            <a:ext cx="27981275" cy="411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0880725"/>
            <a:ext cx="23044150" cy="4908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BD9F8-3EE6-45BF-ACDA-2D49BBC0A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C0D49-C05B-43AF-82A7-520F7E5FD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15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1708150"/>
            <a:ext cx="6994525" cy="1536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1708150"/>
            <a:ext cx="20834350" cy="1536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8BF66-CFCA-4543-9538-D03905890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576A5-03F0-41CD-A5F2-20D508E08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2339638"/>
            <a:ext cx="27981275" cy="3813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8139113"/>
            <a:ext cx="27981275" cy="420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BC89D-1E40-43A0-B330-38761612B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7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5546725"/>
            <a:ext cx="13914437" cy="1152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546725"/>
            <a:ext cx="13914438" cy="1152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3EB74-78CE-4A09-A82B-13D5758D6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41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298950"/>
            <a:ext cx="14544675" cy="1790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089650"/>
            <a:ext cx="14544675" cy="11063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298950"/>
            <a:ext cx="14549438" cy="1790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089650"/>
            <a:ext cx="14549438" cy="11063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D7C4C-89C9-4163-8002-E3F7AD1A7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0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63792-EFA3-482A-8936-FDDB53F28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7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7FC5D-D1CC-4A60-A48C-47B6FAC3A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25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5175"/>
            <a:ext cx="10829925" cy="3252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765175"/>
            <a:ext cx="18402300" cy="1638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017963"/>
            <a:ext cx="10829925" cy="13134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B0FD6-3179-464B-BEBD-85C78EF04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5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3441363"/>
            <a:ext cx="19751675" cy="1587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716088"/>
            <a:ext cx="19751675" cy="11520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5028863"/>
            <a:ext cx="19751675" cy="2252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EC51E-E35D-45C6-A823-277778F3E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04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1708150"/>
            <a:ext cx="27981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778" tIns="148889" rIns="297778" bIns="148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5546725"/>
            <a:ext cx="27981275" cy="11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778" tIns="148889" rIns="297778" bIns="148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17494250"/>
            <a:ext cx="6858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7778" tIns="148889" rIns="297778" bIns="1488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5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17494250"/>
            <a:ext cx="104235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7778" tIns="148889" rIns="297778" bIns="1488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5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17494250"/>
            <a:ext cx="6858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7778" tIns="148889" rIns="297778" bIns="1488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500"/>
            </a:lvl1pPr>
          </a:lstStyle>
          <a:p>
            <a:fld id="{B88DE360-A124-42C2-ADCA-C82492E383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497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297497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ctr" defTabSz="297497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ctr" defTabSz="297497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ctr" defTabSz="2974975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297497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charset="0"/>
        </a:defRPr>
      </a:lvl6pPr>
      <a:lvl7pPr marL="914400" algn="ctr" defTabSz="297497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charset="0"/>
        </a:defRPr>
      </a:lvl7pPr>
      <a:lvl8pPr marL="1371600" algn="ctr" defTabSz="297497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charset="0"/>
        </a:defRPr>
      </a:lvl8pPr>
      <a:lvl9pPr marL="1828800" algn="ctr" defTabSz="2974975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 New Roman" charset="0"/>
        </a:defRPr>
      </a:lvl9pPr>
    </p:titleStyle>
    <p:bodyStyle>
      <a:lvl1pPr marL="1116013" indent="-1116013" algn="l" defTabSz="297497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2419350" indent="-930275" algn="l" defTabSz="297497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3721100" indent="-746125" algn="l" defTabSz="2974975" rtl="0" eaLnBrk="0" fontAlgn="base" hangingPunct="0">
        <a:spcBef>
          <a:spcPct val="20000"/>
        </a:spcBef>
        <a:spcAft>
          <a:spcPct val="0"/>
        </a:spcAft>
        <a:buChar char="•"/>
        <a:defRPr sz="79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5211763" indent="-746125" algn="l" defTabSz="2974975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6700838" indent="-744538" algn="l" defTabSz="2974975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7158038" indent="-744538" algn="l" defTabSz="29749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6pPr>
      <a:lvl7pPr marL="7615238" indent="-744538" algn="l" defTabSz="29749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7pPr>
      <a:lvl8pPr marL="8072438" indent="-744538" algn="l" defTabSz="29749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8pPr>
      <a:lvl9pPr marL="8529638" indent="-744538" algn="l" defTabSz="2974975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3"/>
          <p:cNvSpPr>
            <a:spLocks noChangeArrowheads="1"/>
          </p:cNvSpPr>
          <p:nvPr/>
        </p:nvSpPr>
        <p:spPr bwMode="auto">
          <a:xfrm>
            <a:off x="0" y="962025"/>
            <a:ext cx="32918400" cy="2308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099" name="Rectangle 708"/>
          <p:cNvSpPr>
            <a:spLocks noChangeArrowheads="1"/>
          </p:cNvSpPr>
          <p:nvPr/>
        </p:nvSpPr>
        <p:spPr bwMode="auto">
          <a:xfrm>
            <a:off x="-9525" y="9931400"/>
            <a:ext cx="196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326" tIns="49162" rIns="98326" bIns="49162" anchor="ctr">
            <a:spAutoFit/>
          </a:bodyPr>
          <a:lstStyle>
            <a:lvl1pPr defTabSz="9826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 defTabSz="982663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 defTabSz="982663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 defTabSz="982663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 defTabSz="982663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charset="0"/>
            </a:endParaRPr>
          </a:p>
        </p:txBody>
      </p:sp>
      <p:sp>
        <p:nvSpPr>
          <p:cNvPr id="4100" name="Rectangle 89"/>
          <p:cNvSpPr>
            <a:spLocks noChangeArrowheads="1"/>
          </p:cNvSpPr>
          <p:nvPr/>
        </p:nvSpPr>
        <p:spPr bwMode="auto">
          <a:xfrm>
            <a:off x="11525250" y="7424738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1" name="Rectangle 91"/>
          <p:cNvSpPr>
            <a:spLocks noChangeArrowheads="1"/>
          </p:cNvSpPr>
          <p:nvPr/>
        </p:nvSpPr>
        <p:spPr bwMode="auto">
          <a:xfrm>
            <a:off x="11468100" y="7119938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2" name="Rectangle 93"/>
          <p:cNvSpPr>
            <a:spLocks noChangeArrowheads="1"/>
          </p:cNvSpPr>
          <p:nvPr/>
        </p:nvSpPr>
        <p:spPr bwMode="auto">
          <a:xfrm>
            <a:off x="11639550" y="7177088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3" name="Rectangle 94"/>
          <p:cNvSpPr>
            <a:spLocks noChangeArrowheads="1"/>
          </p:cNvSpPr>
          <p:nvPr/>
        </p:nvSpPr>
        <p:spPr bwMode="auto">
          <a:xfrm>
            <a:off x="11639550" y="7181850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4" name="Rectangle 96"/>
          <p:cNvSpPr>
            <a:spLocks noChangeArrowheads="1"/>
          </p:cNvSpPr>
          <p:nvPr/>
        </p:nvSpPr>
        <p:spPr bwMode="auto">
          <a:xfrm>
            <a:off x="10925175" y="7181850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5" name="Rectangle 100"/>
          <p:cNvSpPr>
            <a:spLocks noChangeArrowheads="1"/>
          </p:cNvSpPr>
          <p:nvPr/>
        </p:nvSpPr>
        <p:spPr bwMode="auto">
          <a:xfrm>
            <a:off x="13411200" y="7319963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6" name="Rectangle 103"/>
          <p:cNvSpPr>
            <a:spLocks noChangeArrowheads="1"/>
          </p:cNvSpPr>
          <p:nvPr/>
        </p:nvSpPr>
        <p:spPr bwMode="auto">
          <a:xfrm>
            <a:off x="13125450" y="7143750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7" name="Rectangle 107"/>
          <p:cNvSpPr>
            <a:spLocks noChangeArrowheads="1"/>
          </p:cNvSpPr>
          <p:nvPr/>
        </p:nvSpPr>
        <p:spPr bwMode="auto">
          <a:xfrm>
            <a:off x="13182600" y="7181850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8" name="Rectangle 113"/>
          <p:cNvSpPr>
            <a:spLocks noChangeArrowheads="1"/>
          </p:cNvSpPr>
          <p:nvPr/>
        </p:nvSpPr>
        <p:spPr bwMode="auto">
          <a:xfrm>
            <a:off x="409575" y="7153275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09" name="Rectangle 114"/>
          <p:cNvSpPr>
            <a:spLocks noChangeArrowheads="1"/>
          </p:cNvSpPr>
          <p:nvPr/>
        </p:nvSpPr>
        <p:spPr bwMode="auto">
          <a:xfrm>
            <a:off x="-114300" y="7081838"/>
            <a:ext cx="3291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110" name="Rectangle 139"/>
          <p:cNvSpPr>
            <a:spLocks noChangeArrowheads="1"/>
          </p:cNvSpPr>
          <p:nvPr/>
        </p:nvSpPr>
        <p:spPr bwMode="auto">
          <a:xfrm>
            <a:off x="-1638300" y="10220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pic>
        <p:nvPicPr>
          <p:cNvPr id="4111" name="Picture 19" descr="master_bran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109663"/>
            <a:ext cx="65817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b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329565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800100" y="5314950"/>
            <a:ext cx="9601200" cy="13563600"/>
          </a:xfrm>
          <a:prstGeom prst="rect">
            <a:avLst/>
          </a:prstGeom>
        </p:spPr>
        <p:txBody>
          <a:bodyPr/>
          <a:lstStyle>
            <a:lvl1pPr marL="1116013" indent="-1116013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3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2419350" indent="-93027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3721100" indent="-74612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9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5211763" indent="-74612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6700838" indent="-744538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71580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76152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80724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85296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00050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Meta-analytic findings are viewed as a primary means for generating cumulative knowledge and bridging the often lamented gap between research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</a:p>
          <a:p>
            <a:pPr marL="400050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oncerns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regarding meta-analytic results and our cumulative knowledge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analyses:</a:t>
            </a:r>
          </a:p>
          <a:p>
            <a:pPr marL="8064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Sensitivity analyses in the context of meta-analysis concern the degree to which the results and conclusions of a meta-analysis remain stable when conditions of the data or the analysis change (Greenhouse &amp;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Iyengar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, 2009). 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extent that results and conclusions remain stable, they can be considered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robust.</a:t>
            </a:r>
          </a:p>
          <a:p>
            <a:pPr marL="4000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study</a:t>
            </a:r>
          </a:p>
          <a:p>
            <a:pPr marL="800100" lvl="2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Analyses were conducted to assess the robustness of the validity of conscientiousness.</a:t>
            </a:r>
          </a:p>
          <a:p>
            <a:pPr marL="800100" lvl="2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Data source: Shaffer and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Postlethwaite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(2012).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bias analyses: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Trim and fill analysis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Contour-enhanced funnel plots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Cumulative meta-analysis by precision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Selection models (moderate and severe one-tailed)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Egger’s test of the intercept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Test of excess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Outlier analysis:</a:t>
            </a:r>
          </a:p>
          <a:p>
            <a:pPr marL="800100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One-sample removed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1200150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4000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validity of conscientiousness is overestimated by around 20%.</a:t>
            </a:r>
          </a:p>
          <a:p>
            <a:pPr marL="4000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This overestimation is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likely due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suppression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(a) low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validity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in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non-contextualized conscientiousness measures;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(b) low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validity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in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journal articles. </a:t>
            </a:r>
          </a:p>
          <a:p>
            <a:pPr marL="1200150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Content Placeholder 2"/>
          <p:cNvSpPr txBox="1">
            <a:spLocks/>
          </p:cNvSpPr>
          <p:nvPr/>
        </p:nvSpPr>
        <p:spPr bwMode="auto">
          <a:xfrm>
            <a:off x="1828800" y="3657600"/>
            <a:ext cx="2926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97497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2419350" indent="-930275" defTabSz="297497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3721100" indent="-746125" defTabSz="2974975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5211763" indent="-746125" defTabSz="297497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6700838" indent="-744538" defTabSz="2974975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7158038" indent="-744538" defTabSz="297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7615238" indent="-744538" defTabSz="297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8072438" indent="-744538" defTabSz="297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8529638" indent="-744538" defTabSz="297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 dirty="0"/>
              <a:t>The Validity of Conscientiousness is Overestimated</a:t>
            </a:r>
          </a:p>
          <a:p>
            <a:pPr algn="ctr">
              <a:buFontTx/>
              <a:buNone/>
            </a:pPr>
            <a:r>
              <a:rPr lang="en-US" altLang="en-US" sz="2400" b="1" dirty="0"/>
              <a:t>Sven Kepes and Michael A. McDaniel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402800" y="5334000"/>
            <a:ext cx="9601200" cy="13335000"/>
          </a:xfrm>
          <a:prstGeom prst="rect">
            <a:avLst/>
          </a:prstGeom>
        </p:spPr>
        <p:txBody>
          <a:bodyPr/>
          <a:lstStyle>
            <a:lvl1pPr marL="1116013" indent="-1116013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3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2419350" indent="-93027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3721100" indent="-74612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9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5211763" indent="-74612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6700838" indent="-744538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71580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76152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80724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85296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95288" lvl="1" indent="-39528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Contour-enhanced funnel plots and forest plots (examples)</a:t>
            </a:r>
            <a:endParaRPr lang="en-US" sz="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395288">
              <a:spcBef>
                <a:spcPts val="0"/>
              </a:spcBef>
              <a:buFontTx/>
              <a:buNone/>
              <a:defRPr/>
            </a:pP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395288">
              <a:spcBef>
                <a:spcPts val="0"/>
              </a:spcBef>
              <a:buFontTx/>
              <a:buNone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Data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from journal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               Data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from journal articles</a:t>
            </a:r>
          </a:p>
          <a:p>
            <a:pPr marL="395288" lvl="1" indent="-395288">
              <a:spcBef>
                <a:spcPts val="0"/>
              </a:spcBef>
              <a:buFontTx/>
              <a:buNone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buFontTx/>
              <a:buNone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395288">
              <a:spcBef>
                <a:spcPts val="0"/>
              </a:spcBef>
              <a:buFontTx/>
              <a:buNone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from non-journal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FontTx/>
              <a:buNone/>
              <a:defRPr/>
            </a:pPr>
            <a:endParaRPr lang="en-US" sz="2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FontTx/>
              <a:buNone/>
              <a:defRPr/>
            </a:pPr>
            <a:endParaRPr lang="en-US" sz="3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FontTx/>
              <a:buNone/>
              <a:defRPr/>
            </a:pPr>
            <a:endParaRPr lang="en-US" sz="20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FontTx/>
              <a:buNone/>
              <a:defRPr/>
            </a:pPr>
            <a:r>
              <a:rPr lang="en-US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validity of conscientiousness is overestimated (by around 20%). The overestimation is primarily due to publication bias in data from journal articles and non-contextualized measures.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or conscientiousness, results reported in journals and results based on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non-contextualized measures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may not be trustworthy.</a:t>
            </a:r>
          </a:p>
          <a:p>
            <a:pPr marL="80010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Our journal publication process is in need of revision.</a:t>
            </a:r>
          </a:p>
          <a:p>
            <a:pPr marL="400050" lvl="1" indent="-4000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findings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illustrate the need for a rigorous quantitative assessment of the robustness of meta-analytic results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encourage the use of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analyses in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all meta-analytic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reviews.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Aligned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with the approach of triangulation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customer-centric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science, we recommend the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reporting of the range of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results..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9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0" y="6477000"/>
            <a:ext cx="36576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TextBox 34"/>
          <p:cNvSpPr txBox="1">
            <a:spLocks noChangeArrowheads="1"/>
          </p:cNvSpPr>
          <p:nvPr/>
        </p:nvSpPr>
        <p:spPr bwMode="auto">
          <a:xfrm>
            <a:off x="27432000" y="6172200"/>
            <a:ext cx="2355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/>
              <a:t> N</a:t>
            </a:r>
            <a:r>
              <a:rPr lang="en-US" altLang="en-US" sz="1100" i="1" baseline="-25000"/>
              <a:t>cum     </a:t>
            </a:r>
            <a:r>
              <a:rPr lang="en-US" altLang="en-US" sz="1100"/>
              <a:t>Cumulative point estimate</a:t>
            </a:r>
          </a:p>
        </p:txBody>
      </p:sp>
      <p:pic>
        <p:nvPicPr>
          <p:cNvPr id="412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791200"/>
            <a:ext cx="91440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2268200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1582400" y="5334000"/>
            <a:ext cx="9601200" cy="13335000"/>
          </a:xfrm>
          <a:prstGeom prst="rect">
            <a:avLst/>
          </a:prstGeom>
        </p:spPr>
        <p:txBody>
          <a:bodyPr/>
          <a:lstStyle>
            <a:lvl1pPr marL="1116013" indent="-1116013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3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2419350" indent="-93027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3721100" indent="-74612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9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5211763" indent="-746125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6700838" indent="-744538" algn="l" defTabSz="2974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71580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76152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80724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8529638" indent="-744538" algn="l" defTabSz="2974975" rtl="0" fontAlgn="base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Meta-analytic and publication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Robustness of results and conclusions of the analyses: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925" lvl="1" indent="-4159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0" y="6324601"/>
            <a:ext cx="3657600" cy="2660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0" y="9601200"/>
            <a:ext cx="3657600" cy="266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</TotalTime>
  <Words>236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Wingdings</vt:lpstr>
      <vt:lpstr>Default Design</vt:lpstr>
      <vt:lpstr>PowerPoint Presentation</vt:lpstr>
    </vt:vector>
  </TitlesOfParts>
  <Company>VCU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 Pidcoe</dc:creator>
  <cp:lastModifiedBy>Mike McDaniel</cp:lastModifiedBy>
  <cp:revision>265</cp:revision>
  <dcterms:created xsi:type="dcterms:W3CDTF">2000-10-02T13:57:36Z</dcterms:created>
  <dcterms:modified xsi:type="dcterms:W3CDTF">2016-02-02T14:20:07Z</dcterms:modified>
</cp:coreProperties>
</file>